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Playfair Display"/>
      <p:regular r:id="rId22"/>
      <p:bold r:id="rId23"/>
      <p:italic r:id="rId24"/>
      <p:boldItalic r:id="rId25"/>
    </p:embeddedFont>
    <p:embeddedFont>
      <p:font typeface="Bree Serif"/>
      <p:regular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PlayfairDisplay-regular.fntdata"/><Relationship Id="rId21" Type="http://schemas.openxmlformats.org/officeDocument/2006/relationships/slide" Target="slides/slide16.xml"/><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BreeSerif-regular.fntdata"/><Relationship Id="rId25" Type="http://schemas.openxmlformats.org/officeDocument/2006/relationships/font" Target="fonts/PlayfairDisplay-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d0b8620cef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d0b8620cef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d0b8620cef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d0b8620cef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d0b8620cef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d0b8620cef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d0b8620cef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d0b8620cef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d0b8620ce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d0b8620cef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d0b8620ce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d0b8620ce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d0b8620cef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d0b8620cef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d0b8620cef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d0b8620cef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d0b8620ce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d0b8620ce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d0b8620cef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d0b8620cef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d0b8620cef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d0b8620cef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d0b8620cef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d0b8620cef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d0b8620cef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d0b8620cef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d0b8620cef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d0b8620cef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d0b8620ce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d0b8620ce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mythsoc.org/awards/2009/" TargetMode="External"/><Relationship Id="rId4" Type="http://schemas.openxmlformats.org/officeDocument/2006/relationships/hyperlink" Target="http://www.authorsroundthesouth.com/siba-book-awards" TargetMode="External"/><Relationship Id="rId11" Type="http://schemas.openxmlformats.org/officeDocument/2006/relationships/hyperlink" Target="http://www.booklistonline.com/default.aspx?page=show_product&amp;pid=3146026" TargetMode="External"/><Relationship Id="rId10" Type="http://schemas.openxmlformats.org/officeDocument/2006/relationships/hyperlink" Target="http://www.booklistonline.com/default.aspx?page=show_product&amp;pid=3245317" TargetMode="External"/><Relationship Id="rId12" Type="http://schemas.openxmlformats.org/officeDocument/2006/relationships/hyperlink" Target="http://ameliabloomer.wordpress.com/2009/02/10/2009-amelia-bloomer-list/" TargetMode="External"/><Relationship Id="rId9" Type="http://schemas.openxmlformats.org/officeDocument/2006/relationships/hyperlink" Target="http://www.amazon.com/gp/feature.html/ref=amb_link_7834572_10?ie=UTF8&amp;plgroup=1&amp;docId=1000298291&amp;pf_rd_m=ATVPDKIKX0DER&amp;pf_rd_s=center-6&amp;pf_rd_r=1Z8FCRTBFZ8ME0DBA3MJ&amp;pf_rd_t=101&amp;pf_rd_p=459526401&amp;pf_rd_i=1239030011" TargetMode="External"/><Relationship Id="rId5" Type="http://schemas.openxmlformats.org/officeDocument/2006/relationships/hyperlink" Target="http://www.ala.org/ala/mgrps/divs/yalsa/booklistsawards/morris/finalists.cfm" TargetMode="External"/><Relationship Id="rId6" Type="http://schemas.openxmlformats.org/officeDocument/2006/relationships/hyperlink" Target="http://www.ala.org/ala/mgrps/divs/yalsa/booklistsawards/bestbooksya/09bbya.cfm" TargetMode="External"/><Relationship Id="rId7" Type="http://schemas.openxmlformats.org/officeDocument/2006/relationships/hyperlink" Target="http://www.publishersweekly.com/article/CA6610357.html" TargetMode="External"/><Relationship Id="rId8" Type="http://schemas.openxmlformats.org/officeDocument/2006/relationships/hyperlink" Target="http://www.schoollibraryjournal.com/article/CA6617203.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978150"/>
            <a:ext cx="4484700" cy="1593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6100">
                <a:latin typeface="Playfair Display"/>
                <a:ea typeface="Playfair Display"/>
                <a:cs typeface="Playfair Display"/>
                <a:sym typeface="Playfair Display"/>
              </a:rPr>
              <a:t>Graceling</a:t>
            </a:r>
            <a:endParaRPr sz="6100">
              <a:latin typeface="Playfair Display"/>
              <a:ea typeface="Playfair Display"/>
              <a:cs typeface="Playfair Display"/>
              <a:sym typeface="Playfair Display"/>
            </a:endParaRPr>
          </a:p>
          <a:p>
            <a:pPr indent="0" lvl="0" marL="0" rtl="0" algn="ctr">
              <a:spcBef>
                <a:spcPts val="0"/>
              </a:spcBef>
              <a:spcAft>
                <a:spcPts val="0"/>
              </a:spcAft>
              <a:buNone/>
            </a:pPr>
            <a:r>
              <a:rPr lang="en" sz="3300">
                <a:latin typeface="Playfair Display"/>
                <a:ea typeface="Playfair Display"/>
                <a:cs typeface="Playfair Display"/>
                <a:sym typeface="Playfair Display"/>
              </a:rPr>
              <a:t>By Kristin Cashore</a:t>
            </a:r>
            <a:endParaRPr sz="3300">
              <a:latin typeface="Playfair Display"/>
              <a:ea typeface="Playfair Display"/>
              <a:cs typeface="Playfair Display"/>
              <a:sym typeface="Playfair Display"/>
            </a:endParaRPr>
          </a:p>
        </p:txBody>
      </p:sp>
      <p:sp>
        <p:nvSpPr>
          <p:cNvPr id="55" name="Google Shape;55;p13"/>
          <p:cNvSpPr txBox="1"/>
          <p:nvPr>
            <p:ph idx="1" type="subTitle"/>
          </p:nvPr>
        </p:nvSpPr>
        <p:spPr>
          <a:xfrm>
            <a:off x="646550" y="2571750"/>
            <a:ext cx="41499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Book Talk</a:t>
            </a:r>
            <a:endParaRPr/>
          </a:p>
        </p:txBody>
      </p:sp>
      <p:pic>
        <p:nvPicPr>
          <p:cNvPr id="56" name="Google Shape;56;p13"/>
          <p:cNvPicPr preferRelativeResize="0"/>
          <p:nvPr/>
        </p:nvPicPr>
        <p:blipFill>
          <a:blip r:embed="rId3">
            <a:alphaModFix/>
          </a:blip>
          <a:stretch>
            <a:fillRect/>
          </a:stretch>
        </p:blipFill>
        <p:spPr>
          <a:xfrm>
            <a:off x="5037000" y="253599"/>
            <a:ext cx="3093973" cy="4636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Significant Quote 2:</a:t>
            </a:r>
            <a:endParaRPr/>
          </a:p>
        </p:txBody>
      </p:sp>
      <p:sp>
        <p:nvSpPr>
          <p:cNvPr id="110" name="Google Shape;110;p22"/>
          <p:cNvSpPr txBox="1"/>
          <p:nvPr>
            <p:ph idx="1" type="body"/>
          </p:nvPr>
        </p:nvSpPr>
        <p:spPr>
          <a:xfrm>
            <a:off x="311700" y="1017725"/>
            <a:ext cx="8520600" cy="3551100"/>
          </a:xfrm>
          <a:prstGeom prst="rect">
            <a:avLst/>
          </a:prstGeom>
        </p:spPr>
        <p:txBody>
          <a:bodyPr anchorCtr="0" anchor="t" bIns="91425" lIns="91425" spcFirstLastPara="1" rIns="91425" wrap="square" tIns="91425">
            <a:normAutofit fontScale="25000" lnSpcReduction="20000"/>
          </a:bodyPr>
          <a:lstStyle/>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“What will he ask you to do this time?”</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She pushed the fire down that rose up from her stomach. She wondered what would happen if she slammed her plate on the ground, how many pieces it would break into.</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“It’ll be some lord who owes him money,” she said, “or who refused to agree to some bargain, or who looked at him wrong. I’ll; be told to hurt the man, enough so he never dishonors my uncle again.”</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“And you’ll do what he tells you to do?”</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“Who are these fools who continue to resist Randa’s will? Haven’t they heard the stories?Don’t they know he’ll send me?”</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“Isn’t it in your power to refuse?” Po asked. “How can anyone force you to do anything?”</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The fire burst into her throat and choked her. “H is the king. And you’re a fool, too, if you think I have a choice in the matter.”</a:t>
            </a:r>
            <a:endParaRPr sz="5778">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778">
                <a:solidFill>
                  <a:schemeClr val="dk1"/>
                </a:solidFill>
                <a:latin typeface="Bree Serif"/>
                <a:ea typeface="Bree Serif"/>
                <a:cs typeface="Bree Serif"/>
                <a:sym typeface="Bree Serif"/>
              </a:rPr>
              <a:t>	“But you do have [a] choice. He’s not the one who makes you savage. You make yourself savage, when you bend yourself to his will.” (120-1)</a:t>
            </a:r>
            <a:endParaRPr sz="5778">
              <a:solidFill>
                <a:schemeClr val="dk1"/>
              </a:solidFill>
              <a:latin typeface="Bree Serif"/>
              <a:ea typeface="Bree Serif"/>
              <a:cs typeface="Bree Serif"/>
              <a:sym typeface="Bree Serif"/>
            </a:endParaRPr>
          </a:p>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Why This is Significant</a:t>
            </a:r>
            <a:endParaRPr>
              <a:latin typeface="Playfair Display"/>
              <a:ea typeface="Playfair Display"/>
              <a:cs typeface="Playfair Display"/>
              <a:sym typeface="Playfair Display"/>
            </a:endParaRPr>
          </a:p>
          <a:p>
            <a:pPr indent="0" lvl="0" marL="0" rtl="0" algn="l">
              <a:spcBef>
                <a:spcPts val="0"/>
              </a:spcBef>
              <a:spcAft>
                <a:spcPts val="0"/>
              </a:spcAft>
              <a:buNone/>
            </a:pPr>
            <a:r>
              <a:t/>
            </a:r>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Clr>
                <a:schemeClr val="dk1"/>
              </a:buClr>
              <a:buSzPts val="1100"/>
              <a:buFont typeface="Arial"/>
              <a:buNone/>
            </a:pPr>
            <a:r>
              <a:rPr lang="en" sz="1600">
                <a:solidFill>
                  <a:schemeClr val="dk1"/>
                </a:solidFill>
                <a:latin typeface="Bree Serif"/>
                <a:ea typeface="Bree Serif"/>
                <a:cs typeface="Bree Serif"/>
                <a:sym typeface="Bree Serif"/>
              </a:rPr>
              <a:t>I felt this was an extremely important part of the novel because the character is being confronted with the choices she has been ignoring to make. Oftentimes in fantasy books like this, you wonder, the main character has so much power, why not resist, but in this series, the author gives us another character that challenges the main character and makes her think about her choices and whether or not she is choosing or just giving in. It’s later discussed that the only thing that the king can do to her if she refuses, is become angry, which ignites her anger, and she is afraid of her anger because she can’t control it. To an outsider looking in, it seems strange that she would let this go on for as long as it has.</a:t>
            </a:r>
            <a:endParaRPr sz="1600">
              <a:solidFill>
                <a:schemeClr val="dk1"/>
              </a:solidFill>
              <a:latin typeface="Bree Serif"/>
              <a:ea typeface="Bree Serif"/>
              <a:cs typeface="Bree Serif"/>
              <a:sym typeface="Bree Serif"/>
            </a:endParaRPr>
          </a:p>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Significant Quote 3:</a:t>
            </a:r>
            <a:endParaRPr/>
          </a:p>
        </p:txBody>
      </p:sp>
      <p:sp>
        <p:nvSpPr>
          <p:cNvPr id="122" name="Google Shape;12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Clr>
                <a:schemeClr val="dk1"/>
              </a:buClr>
              <a:buSzPts val="1100"/>
              <a:buFont typeface="Arial"/>
              <a:buNone/>
            </a:pPr>
            <a:r>
              <a:rPr lang="en" sz="1600">
                <a:solidFill>
                  <a:schemeClr val="dk1"/>
                </a:solidFill>
                <a:latin typeface="Bree Serif"/>
                <a:ea typeface="Bree Serif"/>
                <a:cs typeface="Bree Serif"/>
                <a:sym typeface="Bree Serif"/>
              </a:rPr>
              <a:t>“She found herself thinking of her uncle. How small Randa seemed now, how baseless in his power. How silly that such  a person had ever been able to control her. </a:t>
            </a:r>
            <a:r>
              <a:rPr i="1" lang="en" sz="1600">
                <a:solidFill>
                  <a:schemeClr val="dk1"/>
                </a:solidFill>
                <a:latin typeface="Bree Serif"/>
                <a:ea typeface="Bree Serif"/>
                <a:cs typeface="Bree Serif"/>
                <a:sym typeface="Bree Serif"/>
              </a:rPr>
              <a:t>Control.</a:t>
            </a:r>
            <a:r>
              <a:rPr lang="en" sz="1600">
                <a:solidFill>
                  <a:schemeClr val="dk1"/>
                </a:solidFill>
                <a:latin typeface="Bree Serif"/>
                <a:ea typeface="Bree Serif"/>
                <a:cs typeface="Bree Serif"/>
                <a:sym typeface="Bree Serif"/>
              </a:rPr>
              <a:t> This was what Katsa’s wound: Leck had taken away her control. It had nothing to do with self-condemnation; she couldn’t blame herself for what had happened. How could it not have happened? Leck had been too strong. She could respect a strong opponent, as she’d respected the wildcat and the mountain. But no amount of humility or respect made it any less horrifying to have lost control.” (428)</a:t>
            </a:r>
            <a:endParaRPr sz="1600">
              <a:solidFill>
                <a:schemeClr val="dk1"/>
              </a:solidFill>
              <a:latin typeface="Bree Serif"/>
              <a:ea typeface="Bree Serif"/>
              <a:cs typeface="Bree Serif"/>
              <a:sym typeface="Bree Serif"/>
            </a:endParaRPr>
          </a:p>
          <a:p>
            <a:pPr indent="0" lvl="0" marL="0" rtl="0" algn="l">
              <a:spcBef>
                <a:spcPts val="0"/>
              </a:spcBef>
              <a:spcAft>
                <a:spcPts val="1200"/>
              </a:spcAft>
              <a:buNone/>
            </a:pPr>
            <a:r>
              <a:t/>
            </a:r>
            <a:endParaRPr sz="1600">
              <a:latin typeface="Bree Serif"/>
              <a:ea typeface="Bree Serif"/>
              <a:cs typeface="Bree Serif"/>
              <a:sym typeface="Bree Serif"/>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Why This Is Significant:</a:t>
            </a:r>
            <a:endParaRPr>
              <a:latin typeface="Playfair Display"/>
              <a:ea typeface="Playfair Display"/>
              <a:cs typeface="Playfair Display"/>
              <a:sym typeface="Playfair Display"/>
            </a:endParaRPr>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latin typeface="Bree Serif"/>
                <a:ea typeface="Bree Serif"/>
                <a:cs typeface="Bree Serif"/>
                <a:sym typeface="Bree Serif"/>
              </a:rPr>
              <a:t>This was was an impressive turning point for Katsa because she is </a:t>
            </a:r>
            <a:r>
              <a:rPr lang="en" sz="2000">
                <a:latin typeface="Bree Serif"/>
                <a:ea typeface="Bree Serif"/>
                <a:cs typeface="Bree Serif"/>
                <a:sym typeface="Bree Serif"/>
              </a:rPr>
              <a:t>finally</a:t>
            </a:r>
            <a:r>
              <a:rPr lang="en" sz="2000">
                <a:latin typeface="Bree Serif"/>
                <a:ea typeface="Bree Serif"/>
                <a:cs typeface="Bree Serif"/>
                <a:sym typeface="Bree Serif"/>
              </a:rPr>
              <a:t> able to determine her own weaknesses. She knows she has issues with control and she is working on them everyday. She also knows that there are people out there who seek to control, not just her, but others with Graces. Being able to self-identify the parts of yourself that you need to work on is an important part of growing up and becoming an adult.</a:t>
            </a:r>
            <a:endParaRPr sz="2000">
              <a:latin typeface="Bree Serif"/>
              <a:ea typeface="Bree Serif"/>
              <a:cs typeface="Bree Serif"/>
              <a:sym typeface="Bree Serif"/>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Text Complexity</a:t>
            </a:r>
            <a:endParaRPr>
              <a:latin typeface="Playfair Display"/>
              <a:ea typeface="Playfair Display"/>
              <a:cs typeface="Playfair Display"/>
              <a:sym typeface="Playfair Display"/>
            </a:endParaRPr>
          </a:p>
        </p:txBody>
      </p:sp>
      <p:sp>
        <p:nvSpPr>
          <p:cNvPr id="134" name="Google Shape;134;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latin typeface="Bree Serif"/>
                <a:ea typeface="Bree Serif"/>
                <a:cs typeface="Bree Serif"/>
                <a:sym typeface="Bree Serif"/>
              </a:rPr>
              <a:t>The reading of this book is pretty easy for its content, but due to the large amounts of death and violence, along with a few covered up sex scenes, I would give it a final score of 7 or 8 on the Dave Chall readability level</a:t>
            </a:r>
            <a:endParaRPr>
              <a:latin typeface="Bree Serif"/>
              <a:ea typeface="Bree Serif"/>
              <a:cs typeface="Bree Serif"/>
              <a:sym typeface="Bree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1768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My Take Away</a:t>
            </a:r>
            <a:endParaRPr>
              <a:latin typeface="Playfair Display"/>
              <a:ea typeface="Playfair Display"/>
              <a:cs typeface="Playfair Display"/>
              <a:sym typeface="Playfair Display"/>
            </a:endParaRPr>
          </a:p>
        </p:txBody>
      </p:sp>
      <p:sp>
        <p:nvSpPr>
          <p:cNvPr id="140" name="Google Shape;140;p27"/>
          <p:cNvSpPr txBox="1"/>
          <p:nvPr>
            <p:ph idx="1" type="body"/>
          </p:nvPr>
        </p:nvSpPr>
        <p:spPr>
          <a:xfrm>
            <a:off x="311700" y="678425"/>
            <a:ext cx="8520600" cy="4228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Bree Serif"/>
                <a:ea typeface="Bree Serif"/>
                <a:cs typeface="Bree Serif"/>
                <a:sym typeface="Bree Serif"/>
              </a:rPr>
              <a:t>The book was crafted amazingly well. The dialogue between characters was exceptional and fun and their attitudes felt very real. I really like the idea of Grace’s and I think it’s an amazing way to showcase people who struggle internally and this setting gives them room to grow do more than just agonize and moan. There are a few parts that were disappointing to me, which ultimately made me decide against recommending teaching this book. The first is that Katsa is an extremely strong female character, which is great, but it’s only when Po comes into the picture and prompts her, that she starts thinking for herself. She is afraid of her Uncle, but she knows he has no power over her, yet she still cowers, and this drives me mad, because her character isn’t shown or read to be a traumatized character. The second is that once she becomes aware of her romantic feelings for Po, not only does everything shut down, but all of a sudden, a light switch is flicked and she sees him differently. That scene seemed really unnatural to me, as does their romantic relationship going forward.</a:t>
            </a:r>
            <a:endParaRPr sz="1500">
              <a:solidFill>
                <a:schemeClr val="dk1"/>
              </a:solidFill>
              <a:latin typeface="Bree Serif"/>
              <a:ea typeface="Bree Serif"/>
              <a:cs typeface="Bree Serif"/>
              <a:sym typeface="Bree Serif"/>
            </a:endParaRPr>
          </a:p>
          <a:p>
            <a:pPr indent="0" lvl="0" marL="0" rtl="0" algn="l">
              <a:spcBef>
                <a:spcPts val="0"/>
              </a:spcBef>
              <a:spcAft>
                <a:spcPts val="1200"/>
              </a:spcAft>
              <a:buNone/>
            </a:pPr>
            <a:r>
              <a:t/>
            </a:r>
            <a:endParaRPr sz="15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Last Words</a:t>
            </a:r>
            <a:endParaRPr>
              <a:latin typeface="Playfair Display"/>
              <a:ea typeface="Playfair Display"/>
              <a:cs typeface="Playfair Display"/>
              <a:sym typeface="Playfair Display"/>
            </a:endParaRPr>
          </a:p>
        </p:txBody>
      </p:sp>
      <p:sp>
        <p:nvSpPr>
          <p:cNvPr id="146" name="Google Shape;146;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latin typeface="Bree Serif"/>
                <a:ea typeface="Bree Serif"/>
                <a:cs typeface="Bree Serif"/>
                <a:sym typeface="Bree Serif"/>
              </a:rPr>
              <a:t>My Favorite quote is when Katsa is confiding to Po that she feels like she can’t make up for all of the harm she has done, he </a:t>
            </a:r>
            <a:r>
              <a:rPr lang="en">
                <a:latin typeface="Bree Serif"/>
                <a:ea typeface="Bree Serif"/>
                <a:cs typeface="Bree Serif"/>
                <a:sym typeface="Bree Serif"/>
              </a:rPr>
              <a:t>disagrees with her, Katsa still has, </a:t>
            </a:r>
            <a:endParaRPr>
              <a:latin typeface="Bree Serif"/>
              <a:ea typeface="Bree Serif"/>
              <a:cs typeface="Bree Serif"/>
              <a:sym typeface="Bree Serif"/>
            </a:endParaRPr>
          </a:p>
          <a:p>
            <a:pPr indent="0" lvl="0" marL="0" rtl="0" algn="l">
              <a:spcBef>
                <a:spcPts val="1200"/>
              </a:spcBef>
              <a:spcAft>
                <a:spcPts val="0"/>
              </a:spcAft>
              <a:buNone/>
            </a:pPr>
            <a:r>
              <a:rPr lang="en">
                <a:latin typeface="Bree Serif"/>
                <a:ea typeface="Bree Serif"/>
                <a:cs typeface="Bree Serif"/>
                <a:sym typeface="Bree Serif"/>
              </a:rPr>
              <a:t>“The rest of her life to tip the balance” (254)</a:t>
            </a:r>
            <a:endParaRPr>
              <a:latin typeface="Bree Serif"/>
              <a:ea typeface="Bree Serif"/>
              <a:cs typeface="Bree Serif"/>
              <a:sym typeface="Bree Serif"/>
            </a:endParaRPr>
          </a:p>
          <a:p>
            <a:pPr indent="0" lvl="0" marL="0" rtl="0" algn="l">
              <a:spcBef>
                <a:spcPts val="1200"/>
              </a:spcBef>
              <a:spcAft>
                <a:spcPts val="0"/>
              </a:spcAft>
              <a:buNone/>
            </a:pPr>
            <a:r>
              <a:t/>
            </a:r>
            <a:endParaRPr>
              <a:latin typeface="Bree Serif"/>
              <a:ea typeface="Bree Serif"/>
              <a:cs typeface="Bree Serif"/>
              <a:sym typeface="Bree Serif"/>
            </a:endParaRPr>
          </a:p>
          <a:p>
            <a:pPr indent="0" lvl="0" marL="0" rtl="0" algn="l">
              <a:spcBef>
                <a:spcPts val="1200"/>
              </a:spcBef>
              <a:spcAft>
                <a:spcPts val="0"/>
              </a:spcAft>
              <a:buNone/>
            </a:pPr>
            <a:r>
              <a:rPr lang="en">
                <a:latin typeface="Bree Serif"/>
                <a:ea typeface="Bree Serif"/>
                <a:cs typeface="Bree Serif"/>
                <a:sym typeface="Bree Serif"/>
              </a:rPr>
              <a:t>Instead of teaching this book, I would recommend:</a:t>
            </a:r>
            <a:endParaRPr>
              <a:latin typeface="Bree Serif"/>
              <a:ea typeface="Bree Serif"/>
              <a:cs typeface="Bree Serif"/>
              <a:sym typeface="Bree Serif"/>
            </a:endParaRPr>
          </a:p>
          <a:p>
            <a:pPr indent="0" lvl="0" marL="0" rtl="0" algn="l">
              <a:spcBef>
                <a:spcPts val="1200"/>
              </a:spcBef>
              <a:spcAft>
                <a:spcPts val="0"/>
              </a:spcAft>
              <a:buNone/>
            </a:pPr>
            <a:r>
              <a:rPr i="1" lang="en">
                <a:latin typeface="Bree Serif"/>
                <a:ea typeface="Bree Serif"/>
                <a:cs typeface="Bree Serif"/>
                <a:sym typeface="Bree Serif"/>
              </a:rPr>
              <a:t>The Young Elites</a:t>
            </a:r>
            <a:r>
              <a:rPr lang="en">
                <a:latin typeface="Bree Serif"/>
                <a:ea typeface="Bree Serif"/>
                <a:cs typeface="Bree Serif"/>
                <a:sym typeface="Bree Serif"/>
              </a:rPr>
              <a:t> by Marie Lu</a:t>
            </a:r>
            <a:endParaRPr>
              <a:latin typeface="Bree Serif"/>
              <a:ea typeface="Bree Serif"/>
              <a:cs typeface="Bree Serif"/>
              <a:sym typeface="Bree Serif"/>
            </a:endParaRPr>
          </a:p>
          <a:p>
            <a:pPr indent="0" lvl="0" marL="0" rtl="0" algn="l">
              <a:spcBef>
                <a:spcPts val="1200"/>
              </a:spcBef>
              <a:spcAft>
                <a:spcPts val="0"/>
              </a:spcAft>
              <a:buNone/>
            </a:pPr>
            <a:r>
              <a:rPr lang="en">
                <a:latin typeface="Bree Serif"/>
                <a:ea typeface="Bree Serif"/>
                <a:cs typeface="Bree Serif"/>
                <a:sym typeface="Bree Serif"/>
              </a:rPr>
              <a:t>Or</a:t>
            </a:r>
            <a:endParaRPr>
              <a:latin typeface="Bree Serif"/>
              <a:ea typeface="Bree Serif"/>
              <a:cs typeface="Bree Serif"/>
              <a:sym typeface="Bree Serif"/>
            </a:endParaRPr>
          </a:p>
          <a:p>
            <a:pPr indent="0" lvl="0" marL="0" rtl="0" algn="l">
              <a:spcBef>
                <a:spcPts val="1200"/>
              </a:spcBef>
              <a:spcAft>
                <a:spcPts val="1200"/>
              </a:spcAft>
              <a:buNone/>
            </a:pPr>
            <a:r>
              <a:rPr i="1" lang="en">
                <a:latin typeface="Bree Serif"/>
                <a:ea typeface="Bree Serif"/>
                <a:cs typeface="Bree Serif"/>
                <a:sym typeface="Bree Serif"/>
              </a:rPr>
              <a:t>The Golden Compass (His Dark Materials</a:t>
            </a:r>
            <a:r>
              <a:rPr lang="en">
                <a:latin typeface="Bree Serif"/>
                <a:ea typeface="Bree Serif"/>
                <a:cs typeface="Bree Serif"/>
                <a:sym typeface="Bree Serif"/>
              </a:rPr>
              <a:t> series) by Philip Pullman</a:t>
            </a:r>
            <a:endParaRPr>
              <a:latin typeface="Bree Serif"/>
              <a:ea typeface="Bree Serif"/>
              <a:cs typeface="Bree Serif"/>
              <a:sym typeface="Bree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500">
                <a:latin typeface="Playfair Display"/>
                <a:ea typeface="Playfair Display"/>
                <a:cs typeface="Playfair Display"/>
                <a:sym typeface="Playfair Display"/>
              </a:rPr>
              <a:t>Kristin Cashore Biography</a:t>
            </a:r>
            <a:endParaRPr sz="3500">
              <a:latin typeface="Playfair Display"/>
              <a:ea typeface="Playfair Display"/>
              <a:cs typeface="Playfair Display"/>
              <a:sym typeface="Playfair Display"/>
            </a:endParaRPr>
          </a:p>
        </p:txBody>
      </p:sp>
      <p:sp>
        <p:nvSpPr>
          <p:cNvPr id="62" name="Google Shape;62;p14"/>
          <p:cNvSpPr txBox="1"/>
          <p:nvPr>
            <p:ph idx="1" type="body"/>
          </p:nvPr>
        </p:nvSpPr>
        <p:spPr>
          <a:xfrm>
            <a:off x="232825" y="1246425"/>
            <a:ext cx="8520600" cy="3811500"/>
          </a:xfrm>
          <a:prstGeom prst="rect">
            <a:avLst/>
          </a:prstGeom>
        </p:spPr>
        <p:txBody>
          <a:bodyPr anchorCtr="0" anchor="t" bIns="91425" lIns="91425" spcFirstLastPara="1" rIns="91425" wrap="square" tIns="91425">
            <a:normAutofit fontScale="77500"/>
          </a:bodyPr>
          <a:lstStyle/>
          <a:p>
            <a:pPr indent="-351631" lvl="0" marL="457200" rtl="0" algn="l">
              <a:lnSpc>
                <a:spcPct val="150000"/>
              </a:lnSpc>
              <a:spcBef>
                <a:spcPts val="0"/>
              </a:spcBef>
              <a:spcAft>
                <a:spcPts val="0"/>
              </a:spcAft>
              <a:buSzPct val="100000"/>
              <a:buFont typeface="Bree Serif"/>
              <a:buChar char="●"/>
            </a:pPr>
            <a:r>
              <a:rPr lang="en" sz="2500">
                <a:latin typeface="Bree Serif"/>
                <a:ea typeface="Bree Serif"/>
                <a:cs typeface="Bree Serif"/>
                <a:sym typeface="Bree Serif"/>
              </a:rPr>
              <a:t>Born in Pennsylvania</a:t>
            </a:r>
            <a:endParaRPr sz="2500">
              <a:latin typeface="Bree Serif"/>
              <a:ea typeface="Bree Serif"/>
              <a:cs typeface="Bree Serif"/>
              <a:sym typeface="Bree Serif"/>
            </a:endParaRPr>
          </a:p>
          <a:p>
            <a:pPr indent="-351631" lvl="0" marL="457200" rtl="0" algn="l">
              <a:lnSpc>
                <a:spcPct val="150000"/>
              </a:lnSpc>
              <a:spcBef>
                <a:spcPts val="0"/>
              </a:spcBef>
              <a:spcAft>
                <a:spcPts val="0"/>
              </a:spcAft>
              <a:buSzPct val="100000"/>
              <a:buFont typeface="Bree Serif"/>
              <a:buChar char="●"/>
            </a:pPr>
            <a:r>
              <a:rPr lang="en" sz="2500">
                <a:latin typeface="Bree Serif"/>
                <a:ea typeface="Bree Serif"/>
                <a:cs typeface="Bree Serif"/>
                <a:sym typeface="Bree Serif"/>
              </a:rPr>
              <a:t>Graduated from Williams College</a:t>
            </a:r>
            <a:endParaRPr sz="2500">
              <a:latin typeface="Bree Serif"/>
              <a:ea typeface="Bree Serif"/>
              <a:cs typeface="Bree Serif"/>
              <a:sym typeface="Bree Serif"/>
            </a:endParaRPr>
          </a:p>
          <a:p>
            <a:pPr indent="-351631" lvl="0" marL="457200" rtl="0" algn="l">
              <a:lnSpc>
                <a:spcPct val="150000"/>
              </a:lnSpc>
              <a:spcBef>
                <a:spcPts val="0"/>
              </a:spcBef>
              <a:spcAft>
                <a:spcPts val="0"/>
              </a:spcAft>
              <a:buSzPct val="100000"/>
              <a:buFont typeface="Bree Serif"/>
              <a:buChar char="●"/>
            </a:pPr>
            <a:r>
              <a:rPr lang="en" sz="2500">
                <a:latin typeface="Bree Serif"/>
                <a:ea typeface="Bree Serif"/>
                <a:cs typeface="Bree Serif"/>
                <a:sym typeface="Bree Serif"/>
              </a:rPr>
              <a:t>Studied abroad in Sydney, Australia</a:t>
            </a:r>
            <a:endParaRPr sz="2500">
              <a:latin typeface="Bree Serif"/>
              <a:ea typeface="Bree Serif"/>
              <a:cs typeface="Bree Serif"/>
              <a:sym typeface="Bree Serif"/>
            </a:endParaRPr>
          </a:p>
          <a:p>
            <a:pPr indent="-351631" lvl="0" marL="457200" rtl="0" algn="l">
              <a:lnSpc>
                <a:spcPct val="150000"/>
              </a:lnSpc>
              <a:spcBef>
                <a:spcPts val="0"/>
              </a:spcBef>
              <a:spcAft>
                <a:spcPts val="0"/>
              </a:spcAft>
              <a:buSzPct val="100000"/>
              <a:buFont typeface="Bree Serif"/>
              <a:buChar char="●"/>
            </a:pPr>
            <a:r>
              <a:rPr lang="en" sz="2500">
                <a:latin typeface="Bree Serif"/>
                <a:ea typeface="Bree Serif"/>
                <a:cs typeface="Bree Serif"/>
                <a:sym typeface="Bree Serif"/>
              </a:rPr>
              <a:t>M.A. from Center for Study of Children’s Literature at Simmons College</a:t>
            </a:r>
            <a:endParaRPr sz="2500">
              <a:latin typeface="Bree Serif"/>
              <a:ea typeface="Bree Serif"/>
              <a:cs typeface="Bree Serif"/>
              <a:sym typeface="Bree Serif"/>
            </a:endParaRPr>
          </a:p>
          <a:p>
            <a:pPr indent="0" lvl="0" marL="0" rtl="0" algn="l">
              <a:spcBef>
                <a:spcPts val="1200"/>
              </a:spcBef>
              <a:spcAft>
                <a:spcPts val="0"/>
              </a:spcAft>
              <a:buNone/>
            </a:pPr>
            <a:r>
              <a:rPr lang="en" sz="2500">
                <a:latin typeface="Bree Serif"/>
                <a:ea typeface="Bree Serif"/>
                <a:cs typeface="Bree Serif"/>
                <a:sym typeface="Bree Serif"/>
              </a:rPr>
              <a:t>Books:</a:t>
            </a:r>
            <a:endParaRPr sz="2500">
              <a:latin typeface="Bree Serif"/>
              <a:ea typeface="Bree Serif"/>
              <a:cs typeface="Bree Serif"/>
              <a:sym typeface="Bree Serif"/>
            </a:endParaRPr>
          </a:p>
          <a:p>
            <a:pPr indent="-351631" lvl="0" marL="457200" rtl="0" algn="l">
              <a:spcBef>
                <a:spcPts val="1200"/>
              </a:spcBef>
              <a:spcAft>
                <a:spcPts val="0"/>
              </a:spcAft>
              <a:buSzPct val="100000"/>
              <a:buFont typeface="Bree Serif"/>
              <a:buChar char="●"/>
            </a:pPr>
            <a:r>
              <a:rPr i="1" lang="en" sz="2500">
                <a:latin typeface="Bree Serif"/>
                <a:ea typeface="Bree Serif"/>
                <a:cs typeface="Bree Serif"/>
                <a:sym typeface="Bree Serif"/>
              </a:rPr>
              <a:t>Graceling, Fire, Bitterblue, Winterkeep</a:t>
            </a:r>
            <a:endParaRPr i="1" sz="2500">
              <a:latin typeface="Bree Serif"/>
              <a:ea typeface="Bree Serif"/>
              <a:cs typeface="Bree Serif"/>
              <a:sym typeface="Bree Serif"/>
            </a:endParaRPr>
          </a:p>
          <a:p>
            <a:pPr indent="-351631" lvl="0" marL="457200" rtl="0" algn="l">
              <a:spcBef>
                <a:spcPts val="0"/>
              </a:spcBef>
              <a:spcAft>
                <a:spcPts val="0"/>
              </a:spcAft>
              <a:buSzPct val="100000"/>
              <a:buFont typeface="Bree Serif"/>
              <a:buChar char="●"/>
            </a:pPr>
            <a:r>
              <a:rPr i="1" lang="en" sz="2500">
                <a:latin typeface="Bree Serif"/>
                <a:ea typeface="Bree Serif"/>
                <a:cs typeface="Bree Serif"/>
                <a:sym typeface="Bree Serif"/>
              </a:rPr>
              <a:t>Jane, Unlimited</a:t>
            </a:r>
            <a:endParaRPr i="1" sz="2500">
              <a:latin typeface="Bree Serif"/>
              <a:ea typeface="Bree Serif"/>
              <a:cs typeface="Bree Serif"/>
              <a:sym typeface="Bree Serif"/>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Some Awards for </a:t>
            </a:r>
            <a:r>
              <a:rPr i="1" lang="en"/>
              <a:t>Graceling</a:t>
            </a:r>
            <a:r>
              <a:rPr lang="en"/>
              <a:t> </a:t>
            </a:r>
            <a:r>
              <a:rPr lang="en" sz="1650"/>
              <a:t>(taken from her blog)</a:t>
            </a:r>
            <a:endParaRPr sz="1650"/>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Winner of the </a:t>
            </a:r>
            <a:r>
              <a:rPr lang="en" sz="1500">
                <a:solidFill>
                  <a:srgbClr val="000000"/>
                </a:solidFill>
                <a:highlight>
                  <a:srgbClr val="FFFFFF"/>
                </a:highlight>
                <a:uFill>
                  <a:noFill/>
                </a:uFill>
                <a:latin typeface="Bree Serif"/>
                <a:ea typeface="Bree Serif"/>
                <a:cs typeface="Bree Serif"/>
                <a:sym typeface="Bree Serif"/>
                <a:hlinkClick r:id="rId3">
                  <a:extLst>
                    <a:ext uri="{A12FA001-AC4F-418D-AE19-62706E023703}">
                      <ahyp:hlinkClr val="tx"/>
                    </a:ext>
                  </a:extLst>
                </a:hlinkClick>
              </a:rPr>
              <a:t>Mythopoeic Fantasy Award for Children's Literature</a:t>
            </a:r>
            <a:r>
              <a:rPr lang="en" sz="1500">
                <a:solidFill>
                  <a:srgbClr val="000000"/>
                </a:solidFill>
                <a:highlight>
                  <a:srgbClr val="FFFFFF"/>
                </a:highlight>
                <a:latin typeface="Bree Serif"/>
                <a:ea typeface="Bree Serif"/>
                <a:cs typeface="Bree Serif"/>
                <a:sym typeface="Bree Serif"/>
              </a:rPr>
              <a:t>.</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Winner of the </a:t>
            </a:r>
            <a:r>
              <a:rPr lang="en" sz="1500">
                <a:solidFill>
                  <a:srgbClr val="000000"/>
                </a:solidFill>
                <a:highlight>
                  <a:srgbClr val="FFFFFF"/>
                </a:highlight>
                <a:uFill>
                  <a:noFill/>
                </a:uFill>
                <a:latin typeface="Bree Serif"/>
                <a:ea typeface="Bree Serif"/>
                <a:cs typeface="Bree Serif"/>
                <a:sym typeface="Bree Serif"/>
                <a:hlinkClick r:id="rId4">
                  <a:extLst>
                    <a:ext uri="{A12FA001-AC4F-418D-AE19-62706E023703}">
                      <ahyp:hlinkClr val="tx"/>
                    </a:ext>
                  </a:extLst>
                </a:hlinkClick>
              </a:rPr>
              <a:t>SIBA Book Award</a:t>
            </a:r>
            <a:r>
              <a:rPr lang="en" sz="1500">
                <a:solidFill>
                  <a:srgbClr val="000000"/>
                </a:solidFill>
                <a:highlight>
                  <a:srgbClr val="FFFFFF"/>
                </a:highlight>
                <a:latin typeface="Bree Serif"/>
                <a:ea typeface="Bree Serif"/>
                <a:cs typeface="Bree Serif"/>
                <a:sym typeface="Bree Serif"/>
              </a:rPr>
              <a:t> in the YA category.</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Shortlisted for the ALA's </a:t>
            </a:r>
            <a:r>
              <a:rPr lang="en" sz="1500">
                <a:solidFill>
                  <a:srgbClr val="000000"/>
                </a:solidFill>
                <a:highlight>
                  <a:srgbClr val="FFFFFF"/>
                </a:highlight>
                <a:uFill>
                  <a:noFill/>
                </a:uFill>
                <a:latin typeface="Bree Serif"/>
                <a:ea typeface="Bree Serif"/>
                <a:cs typeface="Bree Serif"/>
                <a:sym typeface="Bree Serif"/>
                <a:hlinkClick r:id="rId5">
                  <a:extLst>
                    <a:ext uri="{A12FA001-AC4F-418D-AE19-62706E023703}">
                      <ahyp:hlinkClr val="tx"/>
                    </a:ext>
                  </a:extLst>
                </a:hlinkClick>
              </a:rPr>
              <a:t>William C. Morris Award.</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An ALA </a:t>
            </a:r>
            <a:r>
              <a:rPr lang="en" sz="1500">
                <a:solidFill>
                  <a:srgbClr val="000000"/>
                </a:solidFill>
                <a:highlight>
                  <a:srgbClr val="FFFFFF"/>
                </a:highlight>
                <a:uFill>
                  <a:noFill/>
                </a:uFill>
                <a:latin typeface="Bree Serif"/>
                <a:ea typeface="Bree Serif"/>
                <a:cs typeface="Bree Serif"/>
                <a:sym typeface="Bree Serif"/>
                <a:hlinkClick r:id="rId6">
                  <a:extLst>
                    <a:ext uri="{A12FA001-AC4F-418D-AE19-62706E023703}">
                      <ahyp:hlinkClr val="tx"/>
                    </a:ext>
                  </a:extLst>
                </a:hlinkClick>
              </a:rPr>
              <a:t>Best Book for Young Adults.</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A </a:t>
            </a:r>
            <a:r>
              <a:rPr lang="en" sz="1500">
                <a:solidFill>
                  <a:srgbClr val="000000"/>
                </a:solidFill>
                <a:highlight>
                  <a:srgbClr val="FFFFFF"/>
                </a:highlight>
                <a:uFill>
                  <a:noFill/>
                </a:uFill>
                <a:latin typeface="Bree Serif"/>
                <a:ea typeface="Bree Serif"/>
                <a:cs typeface="Bree Serif"/>
                <a:sym typeface="Bree Serif"/>
                <a:hlinkClick r:id="rId7">
                  <a:extLst>
                    <a:ext uri="{A12FA001-AC4F-418D-AE19-62706E023703}">
                      <ahyp:hlinkClr val="tx"/>
                    </a:ext>
                  </a:extLst>
                </a:hlinkClick>
              </a:rPr>
              <a:t>Publishers Weekly Best Book of the Year.</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A </a:t>
            </a:r>
            <a:r>
              <a:rPr lang="en" sz="1500">
                <a:solidFill>
                  <a:srgbClr val="000000"/>
                </a:solidFill>
                <a:highlight>
                  <a:srgbClr val="FFFFFF"/>
                </a:highlight>
                <a:uFill>
                  <a:noFill/>
                </a:uFill>
                <a:latin typeface="Bree Serif"/>
                <a:ea typeface="Bree Serif"/>
                <a:cs typeface="Bree Serif"/>
                <a:sym typeface="Bree Serif"/>
                <a:hlinkClick r:id="rId8">
                  <a:extLst>
                    <a:ext uri="{A12FA001-AC4F-418D-AE19-62706E023703}">
                      <ahyp:hlinkClr val="tx"/>
                    </a:ext>
                  </a:extLst>
                </a:hlinkClick>
              </a:rPr>
              <a:t>School Library Journal Best Book of 2008.</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One of </a:t>
            </a:r>
            <a:r>
              <a:rPr lang="en" sz="1500">
                <a:solidFill>
                  <a:srgbClr val="000000"/>
                </a:solidFill>
                <a:highlight>
                  <a:srgbClr val="FFFFFF"/>
                </a:highlight>
                <a:uFill>
                  <a:noFill/>
                </a:uFill>
                <a:latin typeface="Bree Serif"/>
                <a:ea typeface="Bree Serif"/>
                <a:cs typeface="Bree Serif"/>
                <a:sym typeface="Bree Serif"/>
                <a:hlinkClick r:id="rId9">
                  <a:extLst>
                    <a:ext uri="{A12FA001-AC4F-418D-AE19-62706E023703}">
                      <ahyp:hlinkClr val="tx"/>
                    </a:ext>
                  </a:extLst>
                </a:hlinkClick>
              </a:rPr>
              <a:t>Amazon.com's Best Books of 2008.</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A 2008 </a:t>
            </a:r>
            <a:r>
              <a:rPr lang="en" sz="1500">
                <a:solidFill>
                  <a:srgbClr val="000000"/>
                </a:solidFill>
                <a:highlight>
                  <a:srgbClr val="FFFFFF"/>
                </a:highlight>
                <a:uFill>
                  <a:noFill/>
                </a:uFill>
                <a:latin typeface="Bree Serif"/>
                <a:ea typeface="Bree Serif"/>
                <a:cs typeface="Bree Serif"/>
                <a:sym typeface="Bree Serif"/>
                <a:hlinkClick r:id="rId10">
                  <a:extLst>
                    <a:ext uri="{A12FA001-AC4F-418D-AE19-62706E023703}">
                      <ahyp:hlinkClr val="tx"/>
                    </a:ext>
                  </a:extLst>
                </a:hlinkClick>
              </a:rPr>
              <a:t>Booklist Editors' Choice</a:t>
            </a:r>
            <a:r>
              <a:rPr lang="en" sz="1500">
                <a:solidFill>
                  <a:srgbClr val="000000"/>
                </a:solidFill>
                <a:highlight>
                  <a:srgbClr val="FFFFFF"/>
                </a:highlight>
                <a:latin typeface="Bree Serif"/>
                <a:ea typeface="Bree Serif"/>
                <a:cs typeface="Bree Serif"/>
                <a:sym typeface="Bree Serif"/>
              </a:rPr>
              <a:t> and one of </a:t>
            </a:r>
            <a:r>
              <a:rPr lang="en" sz="1500">
                <a:solidFill>
                  <a:srgbClr val="000000"/>
                </a:solidFill>
                <a:highlight>
                  <a:srgbClr val="FFFFFF"/>
                </a:highlight>
                <a:uFill>
                  <a:noFill/>
                </a:uFill>
                <a:latin typeface="Bree Serif"/>
                <a:ea typeface="Bree Serif"/>
                <a:cs typeface="Bree Serif"/>
                <a:sym typeface="Bree Serif"/>
                <a:hlinkClick r:id="rId11">
                  <a:extLst>
                    <a:ext uri="{A12FA001-AC4F-418D-AE19-62706E023703}">
                      <ahyp:hlinkClr val="tx"/>
                    </a:ext>
                  </a:extLst>
                </a:hlinkClick>
              </a:rPr>
              <a:t>Booklist's 2008 Top Ten First Novels for Youth</a:t>
            </a:r>
            <a:r>
              <a:rPr lang="en" sz="1500">
                <a:solidFill>
                  <a:srgbClr val="000000"/>
                </a:solidFill>
                <a:highlight>
                  <a:srgbClr val="FFFFFF"/>
                </a:highlight>
                <a:latin typeface="Bree Serif"/>
                <a:ea typeface="Bree Serif"/>
                <a:cs typeface="Bree Serif"/>
                <a:sym typeface="Bree Serif"/>
              </a:rPr>
              <a:t>.</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On the </a:t>
            </a:r>
            <a:r>
              <a:rPr lang="en" sz="1500">
                <a:solidFill>
                  <a:srgbClr val="000000"/>
                </a:solidFill>
                <a:highlight>
                  <a:srgbClr val="FFFFFF"/>
                </a:highlight>
                <a:uFill>
                  <a:noFill/>
                </a:uFill>
                <a:latin typeface="Bree Serif"/>
                <a:ea typeface="Bree Serif"/>
                <a:cs typeface="Bree Serif"/>
                <a:sym typeface="Bree Serif"/>
                <a:hlinkClick r:id="rId12">
                  <a:extLst>
                    <a:ext uri="{A12FA001-AC4F-418D-AE19-62706E023703}">
                      <ahyp:hlinkClr val="tx"/>
                    </a:ext>
                  </a:extLst>
                </a:hlinkClick>
              </a:rPr>
              <a:t>2009 Amelia Bloomer List</a:t>
            </a:r>
            <a:r>
              <a:rPr lang="en" sz="1500">
                <a:solidFill>
                  <a:srgbClr val="000000"/>
                </a:solidFill>
                <a:highlight>
                  <a:srgbClr val="FFFFFF"/>
                </a:highlight>
                <a:latin typeface="Bree Serif"/>
                <a:ea typeface="Bree Serif"/>
                <a:cs typeface="Bree Serif"/>
                <a:sym typeface="Bree Serif"/>
              </a:rPr>
              <a:t> (Recommended Feminist Literature for Birth through 18).</a:t>
            </a:r>
            <a:endParaRPr sz="1500">
              <a:solidFill>
                <a:srgbClr val="000000"/>
              </a:solidFill>
              <a:highlight>
                <a:srgbClr val="FFFFFF"/>
              </a:highlight>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rgbClr val="000000"/>
                </a:solidFill>
                <a:highlight>
                  <a:srgbClr val="FFFFFF"/>
                </a:highlight>
                <a:latin typeface="Bree Serif"/>
                <a:ea typeface="Bree Serif"/>
                <a:cs typeface="Bree Serif"/>
                <a:sym typeface="Bree Serif"/>
              </a:rPr>
              <a:t>A New York Times and a Publishers Weekly best seller.</a:t>
            </a:r>
            <a:endParaRPr sz="1500">
              <a:solidFill>
                <a:srgbClr val="000000"/>
              </a:solidFill>
              <a:highlight>
                <a:srgbClr val="FFFFFF"/>
              </a:highlight>
              <a:latin typeface="Bree Serif"/>
              <a:ea typeface="Bree Serif"/>
              <a:cs typeface="Bree Serif"/>
              <a:sym typeface="Bree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Summary of </a:t>
            </a:r>
            <a:r>
              <a:rPr i="1" lang="en">
                <a:latin typeface="Playfair Display"/>
                <a:ea typeface="Playfair Display"/>
                <a:cs typeface="Playfair Display"/>
                <a:sym typeface="Playfair Display"/>
              </a:rPr>
              <a:t>Graceling </a:t>
            </a:r>
            <a:r>
              <a:rPr lang="en" sz="2200">
                <a:latin typeface="Playfair Display"/>
                <a:ea typeface="Playfair Display"/>
                <a:cs typeface="Playfair Display"/>
                <a:sym typeface="Playfair Display"/>
              </a:rPr>
              <a:t>Part 1</a:t>
            </a:r>
            <a:r>
              <a:rPr lang="en">
                <a:latin typeface="Playfair Display"/>
                <a:ea typeface="Playfair Display"/>
                <a:cs typeface="Playfair Display"/>
                <a:sym typeface="Playfair Display"/>
              </a:rPr>
              <a:t>:</a:t>
            </a:r>
            <a:endParaRPr>
              <a:latin typeface="Playfair Display"/>
              <a:ea typeface="Playfair Display"/>
              <a:cs typeface="Playfair Display"/>
              <a:sym typeface="Playfair Display"/>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solidFill>
                  <a:schemeClr val="dk1"/>
                </a:solidFill>
                <a:latin typeface="Bree Serif"/>
                <a:ea typeface="Bree Serif"/>
                <a:cs typeface="Bree Serif"/>
                <a:sym typeface="Bree Serif"/>
              </a:rPr>
              <a:t>Graceling is a book about a world in which a small amount of people have special abilities that give them major advantages in situations. Most of them aren’t impressive, like being able to swim like a fish, or sing expertly from a small age. People with Graces’ are identified by their eyes, which are two different colors, and are often sought to be controlled by the kingdom’s ruler, whomever they may be. The story starts out with a rescue mission, that turns into a mystery, with a lot of thrilling adventure in between, and of course, some love scenes.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Summary of </a:t>
            </a:r>
            <a:r>
              <a:rPr i="1" lang="en">
                <a:latin typeface="Playfair Display"/>
                <a:ea typeface="Playfair Display"/>
                <a:cs typeface="Playfair Display"/>
                <a:sym typeface="Playfair Display"/>
              </a:rPr>
              <a:t>Graceling </a:t>
            </a:r>
            <a:r>
              <a:rPr lang="en" sz="2200">
                <a:latin typeface="Playfair Display"/>
                <a:ea typeface="Playfair Display"/>
                <a:cs typeface="Playfair Display"/>
                <a:sym typeface="Playfair Display"/>
              </a:rPr>
              <a:t>Part 2</a:t>
            </a:r>
            <a:r>
              <a:rPr lang="en">
                <a:latin typeface="Playfair Display"/>
                <a:ea typeface="Playfair Display"/>
                <a:cs typeface="Playfair Display"/>
                <a:sym typeface="Playfair Display"/>
              </a:rPr>
              <a:t>:</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Bree Serif"/>
                <a:ea typeface="Bree Serif"/>
                <a:cs typeface="Bree Serif"/>
                <a:sym typeface="Bree Serif"/>
              </a:rPr>
              <a:t>During the rescue misison she meets someone who she decides to let live, even though her extincts are telling her to kill him.</a:t>
            </a:r>
            <a:endParaRPr sz="1500">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Bree Serif"/>
                <a:ea typeface="Bree Serif"/>
                <a:cs typeface="Bree Serif"/>
                <a:sym typeface="Bree Serif"/>
              </a:rPr>
              <a:t>We also learn that while she learns how to grow her Graceling and do the biddings of her King/uncle, she forms a sort of “council” to rescue those in other kingdoms to help protect people. There seems to be two reasons why she does this, one as a rebellion against her uncle, the second because she is tired of hurting people. This becomes of major importance later on, because throughout the book, Katsa is always looking down on herself and who she is, ignoring the small good that she has down, but small acts of kindness add up to those who only see hate.</a:t>
            </a:r>
            <a:endParaRPr sz="1500">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1100"/>
              <a:buFont typeface="Arial"/>
              <a:buNone/>
            </a:pPr>
            <a:r>
              <a:t/>
            </a:r>
            <a:endParaRPr sz="1500">
              <a:latin typeface="Bree Serif"/>
              <a:ea typeface="Bree Serif"/>
              <a:cs typeface="Bree Serif"/>
              <a:sym typeface="Bree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Summary of </a:t>
            </a:r>
            <a:r>
              <a:rPr i="1" lang="en">
                <a:latin typeface="Playfair Display"/>
                <a:ea typeface="Playfair Display"/>
                <a:cs typeface="Playfair Display"/>
                <a:sym typeface="Playfair Display"/>
              </a:rPr>
              <a:t>Graceling </a:t>
            </a:r>
            <a:r>
              <a:rPr lang="en" sz="2200">
                <a:latin typeface="Playfair Display"/>
                <a:ea typeface="Playfair Display"/>
                <a:cs typeface="Playfair Display"/>
                <a:sym typeface="Playfair Display"/>
              </a:rPr>
              <a:t>Part 3</a:t>
            </a:r>
            <a:r>
              <a:rPr lang="en">
                <a:latin typeface="Playfair Display"/>
                <a:ea typeface="Playfair Display"/>
                <a:cs typeface="Playfair Display"/>
                <a:sym typeface="Playfair Display"/>
              </a:rPr>
              <a:t>:</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Bree Serif"/>
                <a:ea typeface="Bree Serif"/>
                <a:cs typeface="Bree Serif"/>
                <a:sym typeface="Bree Serif"/>
              </a:rPr>
              <a:t>The person who she lets live, Po, makes their way to her kingdom and confronts her. We find out that he is the rescued person’s grandson and is considered for him. Though Katsa is always closed off, they start a friendship, as it seems he has a similar Grace to hers, a “fighting Grace”. They spend a lot of time together, physically fighting and training, in order to improve themselves. However, Po starts to make her question herself and how she sees herself being controlled by her Uncle, her makes her kill for his sake. Katsa decides to finally fight back against her Uncle and in doing so, leaves her Kingdom to travel with Po to help him solve the mystery as to why someone would kidnap Po’s grandfather. During this time, she learns more about herself and her Grace.</a:t>
            </a:r>
            <a:endParaRPr sz="1500">
              <a:latin typeface="Bree Serif"/>
              <a:ea typeface="Bree Serif"/>
              <a:cs typeface="Bree Serif"/>
              <a:sym typeface="Bree Serif"/>
            </a:endParaRPr>
          </a:p>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Playfair Display"/>
                <a:ea typeface="Playfair Display"/>
                <a:cs typeface="Playfair Display"/>
                <a:sym typeface="Playfair Display"/>
              </a:rPr>
              <a:t>Summary of </a:t>
            </a:r>
            <a:r>
              <a:rPr i="1" lang="en">
                <a:latin typeface="Playfair Display"/>
                <a:ea typeface="Playfair Display"/>
                <a:cs typeface="Playfair Display"/>
                <a:sym typeface="Playfair Display"/>
              </a:rPr>
              <a:t>Graceling </a:t>
            </a:r>
            <a:r>
              <a:rPr lang="en" sz="2200">
                <a:latin typeface="Playfair Display"/>
                <a:ea typeface="Playfair Display"/>
                <a:cs typeface="Playfair Display"/>
                <a:sym typeface="Playfair Display"/>
              </a:rPr>
              <a:t>Part 4</a:t>
            </a:r>
            <a:r>
              <a:rPr lang="en">
                <a:latin typeface="Playfair Display"/>
                <a:ea typeface="Playfair Display"/>
                <a:cs typeface="Playfair Display"/>
                <a:sym typeface="Playfair Display"/>
              </a:rPr>
              <a:t>:</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latin typeface="Bree Serif"/>
                <a:ea typeface="Bree Serif"/>
                <a:cs typeface="Bree Serif"/>
                <a:sym typeface="Bree Serif"/>
              </a:rPr>
              <a:t>Po and Katsa make progress and solve the mystery as to who and why Po’s </a:t>
            </a:r>
            <a:r>
              <a:rPr lang="en" sz="2000">
                <a:latin typeface="Bree Serif"/>
                <a:ea typeface="Bree Serif"/>
                <a:cs typeface="Bree Serif"/>
                <a:sym typeface="Bree Serif"/>
              </a:rPr>
              <a:t>grandfather</a:t>
            </a:r>
            <a:r>
              <a:rPr lang="en" sz="2000">
                <a:latin typeface="Bree Serif"/>
                <a:ea typeface="Bree Serif"/>
                <a:cs typeface="Bree Serif"/>
                <a:sym typeface="Bree Serif"/>
              </a:rPr>
              <a:t> was kidnapped, and hatch a plan. Unfortunately, the man they are up against has a powerful Grace, unlike any other. Will they be able to win? Will Katsa make more companions and learn to grow and control herself?</a:t>
            </a:r>
            <a:endParaRPr sz="2000">
              <a:latin typeface="Bree Serif"/>
              <a:ea typeface="Bree Serif"/>
              <a:cs typeface="Bree Serif"/>
              <a:sym typeface="Bree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Significant Quote 1:</a:t>
            </a:r>
            <a:endParaRPr>
              <a:latin typeface="Playfair Display"/>
              <a:ea typeface="Playfair Display"/>
              <a:cs typeface="Playfair Display"/>
              <a:sym typeface="Playfair Display"/>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l">
              <a:lnSpc>
                <a:spcPct val="150000"/>
              </a:lnSpc>
              <a:spcBef>
                <a:spcPts val="0"/>
              </a:spcBef>
              <a:spcAft>
                <a:spcPts val="0"/>
              </a:spcAft>
              <a:buClr>
                <a:schemeClr val="dk1"/>
              </a:buClr>
              <a:buSzPct val="100000"/>
              <a:buFont typeface="Arial"/>
              <a:buNone/>
            </a:pPr>
            <a:r>
              <a:rPr lang="en" sz="1100">
                <a:solidFill>
                  <a:schemeClr val="dk1"/>
                </a:solidFill>
                <a:latin typeface="Times New Roman"/>
                <a:ea typeface="Times New Roman"/>
                <a:cs typeface="Times New Roman"/>
                <a:sym typeface="Times New Roman"/>
              </a:rPr>
              <a:t>“</a:t>
            </a:r>
            <a:r>
              <a:rPr lang="en" sz="5600">
                <a:solidFill>
                  <a:schemeClr val="dk1"/>
                </a:solidFill>
                <a:latin typeface="Bree Serif"/>
                <a:ea typeface="Bree Serif"/>
                <a:cs typeface="Bree Serif"/>
                <a:sym typeface="Bree Serif"/>
              </a:rPr>
              <a:t>She had killed once by accident, a memory she held close to her consciousness. It was how her Grace had announced its nature, a decade ago. She’d been a child, barely eight years old. A man who was some sort of distant cousin had visited the court. She hadn’t liked him--his heavy perfume, the way he leered at the girls who served him, the way his leer followed them around the room, the way he touched them when he thought no one was watching. When he started to pay Katsa some attention, she had grown wary. “Such a pretty little one,” he’d said. “Graceling eyes can be so very unattractive. But you, lucky girl, look better for it. What is your Grace, my sweetness? Storytelling? Mind reading? I know. You’re a dancer.”</a:t>
            </a:r>
            <a:endParaRPr sz="5600">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600">
                <a:solidFill>
                  <a:schemeClr val="dk1"/>
                </a:solidFill>
                <a:latin typeface="Bree Serif"/>
                <a:ea typeface="Bree Serif"/>
                <a:cs typeface="Bree Serif"/>
                <a:sym typeface="Bree Serif"/>
              </a:rPr>
              <a:t>	</a:t>
            </a:r>
            <a:endParaRPr sz="5600">
              <a:solidFill>
                <a:schemeClr val="dk1"/>
              </a:solidFill>
              <a:latin typeface="Bree Serif"/>
              <a:ea typeface="Bree Serif"/>
              <a:cs typeface="Bree Serif"/>
              <a:sym typeface="Bree Serif"/>
            </a:endParaRPr>
          </a:p>
          <a:p>
            <a:pPr indent="0" lvl="0" marL="0" rtl="0" algn="l">
              <a:lnSpc>
                <a:spcPct val="150000"/>
              </a:lnSpc>
              <a:spcBef>
                <a:spcPts val="0"/>
              </a:spcBef>
              <a:spcAft>
                <a:spcPts val="0"/>
              </a:spcAft>
              <a:buClr>
                <a:schemeClr val="dk1"/>
              </a:buClr>
              <a:buSzPts val="275"/>
              <a:buFont typeface="Arial"/>
              <a:buNone/>
            </a:pPr>
            <a:r>
              <a:rPr lang="en" sz="5600">
                <a:solidFill>
                  <a:schemeClr val="dk1"/>
                </a:solidFill>
                <a:latin typeface="Bree Serif"/>
                <a:ea typeface="Bree Serif"/>
                <a:cs typeface="Bree Serif"/>
                <a:sym typeface="Bree Serif"/>
              </a:rPr>
              <a:t>“Katsa hadn’t known what her Grace was. Some Graces took longer than others to surface. But even if she had known, she wouldn’t have cared to discuss it with this cousin. She’d scowled at the man and turned away. But then his hand had slid toward her leg, and her hand had flown out and smashed him in the face. So hard and so fast that she’d pushed the bones of his nose into his brain.” (9)</a:t>
            </a:r>
            <a:endParaRPr sz="5600">
              <a:solidFill>
                <a:schemeClr val="dk1"/>
              </a:solidFill>
              <a:latin typeface="Bree Serif"/>
              <a:ea typeface="Bree Serif"/>
              <a:cs typeface="Bree Serif"/>
              <a:sym typeface="Bree Serif"/>
            </a:endParaRPr>
          </a:p>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Playfair Display"/>
                <a:ea typeface="Playfair Display"/>
                <a:cs typeface="Playfair Display"/>
                <a:sym typeface="Playfair Display"/>
              </a:rPr>
              <a:t>Why This is Significant</a:t>
            </a:r>
            <a:endParaRPr>
              <a:latin typeface="Playfair Display"/>
              <a:ea typeface="Playfair Display"/>
              <a:cs typeface="Playfair Display"/>
              <a:sym typeface="Playfair Display"/>
            </a:endParaRPr>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latin typeface="Bree Serif"/>
                <a:ea typeface="Bree Serif"/>
                <a:cs typeface="Bree Serif"/>
                <a:sym typeface="Bree Serif"/>
              </a:rPr>
              <a:t>This is the first turning point for Katsa as a character. People already avoided her because she is a Graceling and because of her eyes, but now with the fact that she killed someone (and seemingly for no reason), they have a real reason to avoid her. This also sets up the situation for her Uncle/King to start controlling her. </a:t>
            </a:r>
            <a:endParaRPr sz="2000">
              <a:latin typeface="Bree Serif"/>
              <a:ea typeface="Bree Serif"/>
              <a:cs typeface="Bree Serif"/>
              <a:sym typeface="Bree Serif"/>
            </a:endParaRPr>
          </a:p>
          <a:p>
            <a:pPr indent="0" lvl="0" marL="0" rtl="0" algn="l">
              <a:spcBef>
                <a:spcPts val="1200"/>
              </a:spcBef>
              <a:spcAft>
                <a:spcPts val="1200"/>
              </a:spcAft>
              <a:buNone/>
            </a:pPr>
            <a:r>
              <a:rPr lang="en" sz="2000">
                <a:latin typeface="Bree Serif"/>
                <a:ea typeface="Bree Serif"/>
                <a:cs typeface="Bree Serif"/>
                <a:sym typeface="Bree Serif"/>
              </a:rPr>
              <a:t>This is also important because it </a:t>
            </a:r>
            <a:r>
              <a:rPr lang="en" sz="2000">
                <a:latin typeface="Bree Serif"/>
                <a:ea typeface="Bree Serif"/>
                <a:cs typeface="Bree Serif"/>
                <a:sym typeface="Bree Serif"/>
              </a:rPr>
              <a:t>informs</a:t>
            </a:r>
            <a:r>
              <a:rPr lang="en" sz="2000">
                <a:latin typeface="Bree Serif"/>
                <a:ea typeface="Bree Serif"/>
                <a:cs typeface="Bree Serif"/>
                <a:sym typeface="Bree Serif"/>
              </a:rPr>
              <a:t> the reader what her Grace is and the reader starts to learn how Katsa feels about herself and her Grace.</a:t>
            </a:r>
            <a:endParaRPr sz="2000">
              <a:latin typeface="Bree Serif"/>
              <a:ea typeface="Bree Serif"/>
              <a:cs typeface="Bree Serif"/>
              <a:sym typeface="Bree Serif"/>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